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F1673-0927-474B-B48D-F0C0F09A8167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ABAC0-F414-46D0-B9FE-7FA1A5693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05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ABAC0-F414-46D0-B9FE-7FA1A569344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468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1/17/2017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 PATHOLOGY OF CERVICAL CANCER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6BF1-F572-477C-8733-D2F8823D253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8235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1/17/2017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 PATHOLOGY OF CERVICAL CANCER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6BF1-F572-477C-8733-D2F8823D2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324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1/17/2017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 PATHOLOGY OF CERVICAL CANCER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6BF1-F572-477C-8733-D2F8823D2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757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1/17/2017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 PATHOLOGY OF CERVICAL CANCER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6BF1-F572-477C-8733-D2F8823D2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1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1/17/2017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 PATHOLOGY OF CERVICAL CANCER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6BF1-F572-477C-8733-D2F8823D253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74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1/17/2017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 PATHOLOGY OF CERVICAL CANCER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6BF1-F572-477C-8733-D2F8823D2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064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1/17/2017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 PATHOLOGY OF CERVICAL CANCER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6BF1-F572-477C-8733-D2F8823D2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86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1/17/2017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 PATHOLOGY OF CERVICAL CANCER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6BF1-F572-477C-8733-D2F8823D2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302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1/17/2017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BASIC PATHOLOGY OF CERVICAL CANCER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6BF1-F572-477C-8733-D2F8823D2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540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1/17/2017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BASIC PATHOLOGY OF CERVICAL CANCER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49B6BF1-F572-477C-8733-D2F8823D2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89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1/17/2017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 PATHOLOGY OF CERVICAL CANCER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6BF1-F572-477C-8733-D2F8823D2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75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1/17/2017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BASIC PATHOLOGY OF CERVICAL CANCER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49B6BF1-F572-477C-8733-D2F8823D253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6019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chael-agbaaki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facebook.com/DoctorOnAir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6728" y="395785"/>
            <a:ext cx="10231272" cy="2210937"/>
          </a:xfrm>
        </p:spPr>
        <p:txBody>
          <a:bodyPr/>
          <a:lstStyle/>
          <a:p>
            <a:r>
              <a:rPr lang="en-US" dirty="0" smtClean="0"/>
              <a:t>Cervical Cancer: Basic Pathology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6727" y="2838734"/>
            <a:ext cx="11395881" cy="364395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OLAGBENRO Michael</a:t>
            </a:r>
          </a:p>
          <a:p>
            <a:r>
              <a:rPr lang="en-US" sz="2800" dirty="0" smtClean="0"/>
              <a:t>Chairman/Chief Executive, </a:t>
            </a:r>
          </a:p>
          <a:p>
            <a:r>
              <a:rPr lang="en-US" sz="3600" b="1" dirty="0" smtClean="0"/>
              <a:t>The Michael </a:t>
            </a:r>
            <a:r>
              <a:rPr lang="en-US" sz="3600" b="1" dirty="0" err="1" smtClean="0"/>
              <a:t>Agbaakin</a:t>
            </a:r>
            <a:r>
              <a:rPr lang="en-US" sz="3600" b="1" dirty="0" smtClean="0"/>
              <a:t> Foundation</a:t>
            </a:r>
          </a:p>
          <a:p>
            <a:r>
              <a:rPr lang="en-US" sz="3200" dirty="0" smtClean="0">
                <a:hlinkClick r:id="rId2"/>
              </a:rPr>
              <a:t>www.michael-agbaakin.com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7579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09183"/>
            <a:ext cx="10058400" cy="120100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Diagram illustrating cervical smear.</a:t>
            </a:r>
            <a:br>
              <a:rPr lang="en-US" dirty="0" smtClean="0"/>
            </a:br>
            <a:r>
              <a:rPr lang="en-US" sz="2000" b="1" dirty="0" smtClean="0"/>
              <a:t>https://georgenpapanicolaou.wikispaces.com/The+Pap+Test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5759" y="1550930"/>
            <a:ext cx="7122139" cy="5191063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1/17/2017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 PATHOLOGY OF CERVICAL CANCER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6BF1-F572-477C-8733-D2F8823D253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09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96036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https://georgenpapanicolaou.wikispaces.com/The+Pap+Test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0496" y="696036"/>
            <a:ext cx="7247641" cy="6107721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1/17/2017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 PATHOLOGY OF CERVICAL CANCER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6BF1-F572-477C-8733-D2F8823D253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7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3773"/>
            <a:ext cx="10515600" cy="750627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https://jemimamaccouu1986.wordpress.com/the-cervix-2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2316" y="1051033"/>
            <a:ext cx="4626591" cy="5704214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1/17/2017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 PATHOLOGY OF CERVICAL CANCER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6BF1-F572-477C-8733-D2F8823D253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20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Picture of cancer limited to the cervix.</a:t>
            </a:r>
            <a:br>
              <a:rPr lang="en-US" dirty="0" smtClean="0"/>
            </a:br>
            <a:r>
              <a:rPr lang="en-US" sz="3600" dirty="0" smtClean="0"/>
              <a:t>http://library.med.utah.edu/WebPath/FEMHTML/FEM012.html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25863" y="2286000"/>
            <a:ext cx="4800600" cy="314325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1/17/2017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 PATHOLOGY OF CERVICAL CANCER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6BF1-F572-477C-8733-D2F8823D253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9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128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http://library.med.utah.edu/WebPath/FEMHTML/FEM014.html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9552" y="1136608"/>
            <a:ext cx="6837529" cy="564302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1/17/2017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 PATHOLOGY OF CERVICAL CANCER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6BF1-F572-477C-8733-D2F8823D253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3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8457"/>
          </a:xfrm>
        </p:spPr>
        <p:txBody>
          <a:bodyPr>
            <a:noAutofit/>
          </a:bodyPr>
          <a:lstStyle/>
          <a:p>
            <a:r>
              <a:rPr lang="en-US" sz="3200" dirty="0" smtClean="0"/>
              <a:t>http://library.med.utah.edu/WebPath/FEMHTML/FEM016.html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5779" y="1473368"/>
            <a:ext cx="6701051" cy="5342373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1/17/2017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 PATHOLOGY OF CERVICAL CANCER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6BF1-F572-477C-8733-D2F8823D253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9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366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http://library.med.utah.edu/WebPath/FEMHTML/FEM015.html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2508" y="1248789"/>
            <a:ext cx="6127844" cy="5558658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1/17/2017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 PATHOLOGY OF CERVICAL CANCER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6BF1-F572-477C-8733-D2F8823D253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1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Photomicrograph of cervical cancer [squamous cell carcinoma]</a:t>
            </a:r>
            <a:br>
              <a:rPr lang="en-US" dirty="0" smtClean="0"/>
            </a:br>
            <a:r>
              <a:rPr lang="en-US" sz="2000" dirty="0" smtClean="0"/>
              <a:t>http://missinglink.ucsf.edu/lm/IDS_107_Cervix_Ovary_Uterus/ASSETS/Slide329SCClp_small.JPG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1187" y="1731605"/>
            <a:ext cx="6741995" cy="530549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1/17/2017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 PATHOLOGY OF CERVICAL CANCER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6BF1-F572-477C-8733-D2F8823D253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33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Photomicrograph of cervical cancer [adenocarcinoma]</a:t>
            </a:r>
            <a:br>
              <a:rPr lang="en-US" dirty="0" smtClean="0"/>
            </a:br>
            <a:r>
              <a:rPr lang="en-US" sz="2200" dirty="0" smtClean="0"/>
              <a:t>http://screening.iarc.fr/atlashisto_detail.php?flag=1&amp;lang=1&amp;Id=00002289&amp;cat=F2c1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2337" y="1488055"/>
            <a:ext cx="9311973" cy="536994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1/17/2017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 PATHOLOGY OF CERVICAL CANCER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6BF1-F572-477C-8733-D2F8823D253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79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Photomicrograph of cervical cancer [</a:t>
            </a:r>
            <a:r>
              <a:rPr lang="en-US" dirty="0" err="1" smtClean="0"/>
              <a:t>carcinosarcoma</a:t>
            </a:r>
            <a:r>
              <a:rPr lang="en-US" dirty="0" smtClean="0"/>
              <a:t>]</a:t>
            </a:r>
            <a:br>
              <a:rPr lang="en-US" dirty="0" smtClean="0"/>
            </a:br>
            <a:r>
              <a:rPr lang="en-US" sz="3100" dirty="0" smtClean="0"/>
              <a:t>http://emedicine.medscape.com/article/1611287-overview#a7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8675" y="1842448"/>
            <a:ext cx="7708929" cy="5056011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1/17/2017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 PATHOLOGY OF CERVICAL CANCER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6BF1-F572-477C-8733-D2F8823D253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7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Objectives.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dirty="0" smtClean="0"/>
              <a:t>To understand what cancers are.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To understand what cervical cancer is.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 smtClean="0"/>
              <a:t>What does YOUR cervix mean to YOU?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To understand how cervical cancer develops.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To understand how cervical cancer kills.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 smtClean="0"/>
              <a:t>Real life example.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To understand implications for prevention/cure.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To influence our decision making and lifestyle choice.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1/17/2017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 PATHOLOGY OF CERVICAL CANCER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6BF1-F572-477C-8733-D2F8823D25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44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3991"/>
          </a:xfrm>
        </p:spPr>
        <p:txBody>
          <a:bodyPr/>
          <a:lstStyle/>
          <a:p>
            <a:r>
              <a:rPr lang="en-US" dirty="0" smtClean="0"/>
              <a:t>What do you know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263" y="1119116"/>
            <a:ext cx="11204812" cy="5527344"/>
          </a:xfrm>
        </p:spPr>
        <p:txBody>
          <a:bodyPr>
            <a:normAutofit/>
          </a:bodyPr>
          <a:lstStyle/>
          <a:p>
            <a:r>
              <a:rPr lang="en-US" dirty="0" smtClean="0"/>
              <a:t>What is a cancer?</a:t>
            </a:r>
          </a:p>
          <a:p>
            <a:r>
              <a:rPr lang="en-US" dirty="0" smtClean="0"/>
              <a:t>What is the Cervix?</a:t>
            </a:r>
          </a:p>
          <a:p>
            <a:pPr marL="0" indent="0">
              <a:buNone/>
            </a:pPr>
            <a:endParaRPr lang="en-US" sz="400" dirty="0" smtClean="0"/>
          </a:p>
          <a:p>
            <a:r>
              <a:rPr lang="en-US" dirty="0" smtClean="0"/>
              <a:t>So, what is cancer of the cervix?</a:t>
            </a:r>
          </a:p>
          <a:p>
            <a:r>
              <a:rPr lang="en-US" dirty="0" smtClean="0"/>
              <a:t>Can cancer of the cervix be prevented?</a:t>
            </a:r>
          </a:p>
          <a:p>
            <a:pPr marL="0" indent="0">
              <a:buNone/>
            </a:pPr>
            <a:endParaRPr lang="en-US" sz="600" dirty="0" smtClean="0"/>
          </a:p>
          <a:p>
            <a:r>
              <a:rPr lang="en-US" dirty="0" smtClean="0"/>
              <a:t>Can cancer of the cervix be cured?</a:t>
            </a:r>
          </a:p>
          <a:p>
            <a:r>
              <a:rPr lang="en-US" dirty="0" smtClean="0"/>
              <a:t>Does cancer of the cervix kill?</a:t>
            </a:r>
          </a:p>
          <a:p>
            <a:pPr marL="0" indent="0">
              <a:buNone/>
            </a:pPr>
            <a:endParaRPr lang="en-US" sz="600" dirty="0" smtClean="0"/>
          </a:p>
          <a:p>
            <a:r>
              <a:rPr lang="en-US" dirty="0" smtClean="0"/>
              <a:t>WHAT IS MY RESPONSIBILITY AS A </a:t>
            </a:r>
            <a:r>
              <a:rPr lang="en-US" b="1" dirty="0" smtClean="0"/>
              <a:t>WOMAN?</a:t>
            </a:r>
          </a:p>
          <a:p>
            <a:r>
              <a:rPr lang="en-US" dirty="0" smtClean="0"/>
              <a:t>WHAT IS MY RESPONSIBILITY AS A </a:t>
            </a:r>
            <a:r>
              <a:rPr lang="en-US" b="1" dirty="0" smtClean="0"/>
              <a:t>MAN?</a:t>
            </a:r>
          </a:p>
          <a:p>
            <a:r>
              <a:rPr lang="en-US" dirty="0" smtClean="0"/>
              <a:t>WHAT IS OUR RESPONSIBILITY AS A </a:t>
            </a:r>
            <a:r>
              <a:rPr lang="en-US" b="1" dirty="0" smtClean="0"/>
              <a:t>SOCIETY?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1/17/2017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 PATHOLOGY OF CERVICAL CANCER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6BF1-F572-477C-8733-D2F8823D253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4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3991"/>
          </a:xfrm>
        </p:spPr>
        <p:txBody>
          <a:bodyPr/>
          <a:lstStyle/>
          <a:p>
            <a:r>
              <a:rPr lang="en-US" dirty="0" smtClean="0"/>
              <a:t>What do you CHOOSE TO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263" y="1119116"/>
            <a:ext cx="11204812" cy="5527344"/>
          </a:xfrm>
        </p:spPr>
        <p:txBody>
          <a:bodyPr>
            <a:normAutofit/>
          </a:bodyPr>
          <a:lstStyle/>
          <a:p>
            <a:r>
              <a:rPr lang="en-US" dirty="0" smtClean="0"/>
              <a:t>Is your cervix important to you?</a:t>
            </a:r>
          </a:p>
          <a:p>
            <a:pPr marL="0" indent="0">
              <a:buNone/>
            </a:pPr>
            <a:endParaRPr lang="en-US" sz="400" dirty="0" smtClean="0"/>
          </a:p>
          <a:p>
            <a:r>
              <a:rPr lang="en-US" dirty="0" smtClean="0"/>
              <a:t>Will you protect your cervix?</a:t>
            </a:r>
          </a:p>
          <a:p>
            <a:pPr marL="0" indent="0">
              <a:buNone/>
            </a:pPr>
            <a:endParaRPr lang="en-US" sz="600" dirty="0" smtClean="0"/>
          </a:p>
          <a:p>
            <a:r>
              <a:rPr lang="en-US" dirty="0" smtClean="0"/>
              <a:t>Will you delay/avoid coitus?</a:t>
            </a:r>
          </a:p>
          <a:p>
            <a:pPr marL="0" indent="0">
              <a:buNone/>
            </a:pPr>
            <a:endParaRPr lang="en-US" sz="600" dirty="0" smtClean="0"/>
          </a:p>
          <a:p>
            <a:r>
              <a:rPr lang="en-US" dirty="0" smtClean="0"/>
              <a:t>Will you get screened for cervical cancer?</a:t>
            </a:r>
          </a:p>
          <a:p>
            <a:endParaRPr lang="en-US" sz="1600" b="1" dirty="0" smtClean="0"/>
          </a:p>
          <a:p>
            <a:r>
              <a:rPr lang="en-US" dirty="0" smtClean="0"/>
              <a:t>Will you get vaccinated for cervical cancer?</a:t>
            </a:r>
          </a:p>
          <a:p>
            <a:endParaRPr lang="en-US" sz="1600" b="1" dirty="0" smtClean="0"/>
          </a:p>
          <a:p>
            <a:r>
              <a:rPr lang="en-US" dirty="0" smtClean="0"/>
              <a:t>Will you share with your friends [&amp; enemies, haters and frenemies] what you know about cervical cancer?</a:t>
            </a:r>
          </a:p>
          <a:p>
            <a:endParaRPr lang="en-US" sz="1200" b="1" dirty="0"/>
          </a:p>
          <a:p>
            <a:pPr algn="ctr"/>
            <a:r>
              <a:rPr lang="en-US" sz="2800" b="1" dirty="0" smtClean="0"/>
              <a:t>If your answer to ALL is YES, give yourself a </a:t>
            </a:r>
            <a:r>
              <a:rPr lang="en-US" sz="2800" b="1" smtClean="0"/>
              <a:t>standing ovation!</a:t>
            </a:r>
            <a:endParaRPr lang="en-US" sz="2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1/17/2017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 PATHOLOGY OF CERVICAL CANCER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6BF1-F572-477C-8733-D2F8823D253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21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"/>
            <a:ext cx="10058400" cy="2292824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Thank you for listening.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5400" b="1" dirty="0" smtClean="0"/>
              <a:t>Join me on Doctor On Air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 smtClean="0"/>
              <a:t>Write and send me your questions. 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92522" y="2433638"/>
            <a:ext cx="4912159" cy="3271126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18555" y="2358182"/>
            <a:ext cx="4937125" cy="3908557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1/17/2017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 PATHOLOGY OF CERVICAL CANCER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6BF1-F572-477C-8733-D2F8823D253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Outline: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Invitation</a:t>
            </a:r>
          </a:p>
          <a:p>
            <a:r>
              <a:rPr lang="en-US" dirty="0" smtClean="0"/>
              <a:t>What do YOU know?</a:t>
            </a:r>
          </a:p>
          <a:p>
            <a:r>
              <a:rPr lang="en-US" dirty="0" smtClean="0"/>
              <a:t>Basic Pathology of Cervical Cancer.</a:t>
            </a:r>
          </a:p>
          <a:p>
            <a:r>
              <a:rPr lang="en-US" dirty="0" smtClean="0"/>
              <a:t>What do YOU know now?</a:t>
            </a:r>
          </a:p>
          <a:p>
            <a:r>
              <a:rPr lang="en-US" dirty="0" smtClean="0"/>
              <a:t>What do you choose to do?</a:t>
            </a:r>
          </a:p>
          <a:p>
            <a:r>
              <a:rPr lang="en-US" dirty="0" smtClean="0"/>
              <a:t>Questions, comments and contributions</a:t>
            </a:r>
          </a:p>
          <a:p>
            <a:pPr lvl="1"/>
            <a:r>
              <a:rPr lang="en-US" dirty="0" smtClean="0"/>
              <a:t>Write on a sheet of paper, pass to me.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1/17/2017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 PATHOLOGY OF CERVICAL CANCER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6BF1-F572-477C-8733-D2F8823D25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3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77" y="163773"/>
            <a:ext cx="11682483" cy="2238233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Introductions: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sz="3600" b="1" dirty="0" smtClean="0">
                <a:solidFill>
                  <a:schemeClr val="tx1"/>
                </a:solidFill>
              </a:rPr>
              <a:t>myself [introduce yourself when you ask your questions]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- </a:t>
            </a:r>
            <a:r>
              <a:rPr lang="en-US" sz="3600" b="1" dirty="0" smtClean="0">
                <a:solidFill>
                  <a:schemeClr val="tx1"/>
                </a:solidFill>
              </a:rPr>
              <a:t>who/what I represent.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1/17/2017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 PATHOLOGY OF CERVICAL CANCER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6BF1-F572-477C-8733-D2F8823D253C}" type="slidenum">
              <a:rPr lang="en-US" smtClean="0"/>
              <a:t>4</a:t>
            </a:fld>
            <a:endParaRPr lang="en-US"/>
          </a:p>
        </p:txBody>
      </p:sp>
      <p:pic>
        <p:nvPicPr>
          <p:cNvPr id="1026" name="Picture 2" descr="https://scontent-lht6-1.xx.fbcdn.net/v/t1.0-0/p206x206/12107850_10154238676833219_7570272661093678926_n.jpg?oh=f4e6eeb65a95a4b99d847e9bbadf8f90&amp;oe=591D226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152" y="2292824"/>
            <a:ext cx="7328848" cy="456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89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831"/>
            <a:ext cx="10515600" cy="1091820"/>
          </a:xfrm>
        </p:spPr>
        <p:txBody>
          <a:bodyPr/>
          <a:lstStyle/>
          <a:p>
            <a:pPr algn="ctr"/>
            <a:r>
              <a:rPr lang="en-US" dirty="0" smtClean="0"/>
              <a:t>I invite you to join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364" y="1214650"/>
            <a:ext cx="11135436" cy="5322627"/>
          </a:xfrm>
        </p:spPr>
        <p:txBody>
          <a:bodyPr/>
          <a:lstStyle/>
          <a:p>
            <a:r>
              <a:rPr lang="en-US" sz="4800" dirty="0" smtClean="0"/>
              <a:t>Doctor On Air:</a:t>
            </a:r>
          </a:p>
          <a:p>
            <a:pPr marL="0" indent="0">
              <a:buNone/>
            </a:pPr>
            <a:endParaRPr lang="en-US" sz="4800" dirty="0" smtClean="0"/>
          </a:p>
          <a:p>
            <a:pPr lvl="1"/>
            <a:r>
              <a:rPr lang="en-US" sz="3200" dirty="0" smtClean="0"/>
              <a:t>On </a:t>
            </a:r>
            <a:r>
              <a:rPr lang="en-US" sz="3200" dirty="0" err="1" smtClean="0"/>
              <a:t>WhatsApp</a:t>
            </a:r>
            <a:r>
              <a:rPr lang="en-US" sz="3200" dirty="0" smtClean="0"/>
              <a:t> – send an </a:t>
            </a:r>
            <a:r>
              <a:rPr lang="en-US" sz="3200" dirty="0" err="1" smtClean="0"/>
              <a:t>sms</a:t>
            </a:r>
            <a:r>
              <a:rPr lang="en-US" sz="3200" dirty="0" smtClean="0"/>
              <a:t> on </a:t>
            </a:r>
            <a:r>
              <a:rPr lang="en-US" sz="3200" dirty="0" err="1" smtClean="0"/>
              <a:t>whatsapp</a:t>
            </a:r>
            <a:r>
              <a:rPr lang="en-US" sz="3200" dirty="0" smtClean="0"/>
              <a:t> to </a:t>
            </a:r>
            <a:r>
              <a:rPr lang="en-US" sz="3600" b="1" dirty="0" smtClean="0"/>
              <a:t>0703 424 3196</a:t>
            </a:r>
          </a:p>
          <a:p>
            <a:pPr marL="457200" lvl="1" indent="0">
              <a:buNone/>
            </a:pPr>
            <a:endParaRPr lang="en-US" sz="900" dirty="0" smtClean="0"/>
          </a:p>
          <a:p>
            <a:pPr lvl="1"/>
            <a:r>
              <a:rPr lang="en-US" sz="3200" dirty="0" smtClean="0"/>
              <a:t>On Facebook – </a:t>
            </a:r>
            <a:r>
              <a:rPr lang="en-US" sz="3200" b="1" dirty="0" smtClean="0">
                <a:hlinkClick r:id="rId2"/>
              </a:rPr>
              <a:t>www.facebook.com/DoctorOnAir</a:t>
            </a:r>
            <a:endParaRPr lang="en-US" sz="3200" b="1" dirty="0" smtClean="0"/>
          </a:p>
          <a:p>
            <a:pPr marL="457200" lvl="1" indent="0">
              <a:buNone/>
            </a:pPr>
            <a:endParaRPr lang="en-US" sz="1050" dirty="0"/>
          </a:p>
          <a:p>
            <a:pPr lvl="1"/>
            <a:r>
              <a:rPr lang="en-US" sz="3200" dirty="0" smtClean="0"/>
              <a:t>I teach on Saturdays and Sundays.</a:t>
            </a:r>
          </a:p>
          <a:p>
            <a:pPr marL="457200" lvl="1" indent="0">
              <a:buNone/>
            </a:pPr>
            <a:endParaRPr lang="en-US" sz="1050" dirty="0" smtClean="0"/>
          </a:p>
          <a:p>
            <a:pPr lvl="1"/>
            <a:r>
              <a:rPr lang="en-US" sz="3200" dirty="0" smtClean="0"/>
              <a:t>Service is </a:t>
            </a:r>
            <a:r>
              <a:rPr lang="en-US" sz="3200" b="1" dirty="0" smtClean="0"/>
              <a:t>FREE.</a:t>
            </a:r>
          </a:p>
          <a:p>
            <a:pPr marL="457200" lvl="1" indent="0">
              <a:buNone/>
            </a:pPr>
            <a:endParaRPr lang="en-US" sz="1050" dirty="0" smtClean="0"/>
          </a:p>
          <a:p>
            <a:pPr lvl="1"/>
            <a:r>
              <a:rPr lang="en-US" sz="3200" dirty="0" smtClean="0"/>
              <a:t>We </a:t>
            </a:r>
            <a:r>
              <a:rPr lang="en-US" sz="3200" dirty="0" smtClean="0"/>
              <a:t>hope</a:t>
            </a:r>
            <a:r>
              <a:rPr lang="en-US" sz="3200" dirty="0" smtClean="0"/>
              <a:t> </a:t>
            </a:r>
            <a:r>
              <a:rPr lang="en-US" sz="3200" smtClean="0"/>
              <a:t>to have </a:t>
            </a:r>
            <a:r>
              <a:rPr lang="en-US" sz="3200" dirty="0" smtClean="0"/>
              <a:t>a </a:t>
            </a:r>
            <a:r>
              <a:rPr lang="en-US" sz="3200" b="1" dirty="0" smtClean="0"/>
              <a:t>live </a:t>
            </a:r>
            <a:r>
              <a:rPr lang="en-US" sz="3200" b="1" smtClean="0"/>
              <a:t>TV </a:t>
            </a:r>
            <a:r>
              <a:rPr lang="en-US" sz="3200" b="1" smtClean="0"/>
              <a:t>show</a:t>
            </a:r>
            <a:r>
              <a:rPr lang="en-US" sz="3200" smtClean="0"/>
              <a:t>.</a:t>
            </a:r>
            <a:endParaRPr lang="en-US" sz="3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1/17/2017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 PATHOLOGY OF CERVICAL CANCER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6BF1-F572-477C-8733-D2F8823D253C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1821" y="0"/>
            <a:ext cx="3480179" cy="275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64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3991"/>
          </a:xfrm>
        </p:spPr>
        <p:txBody>
          <a:bodyPr/>
          <a:lstStyle/>
          <a:p>
            <a:r>
              <a:rPr lang="en-US" dirty="0" smtClean="0"/>
              <a:t>What do you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263" y="1119116"/>
            <a:ext cx="11204812" cy="5527344"/>
          </a:xfrm>
        </p:spPr>
        <p:txBody>
          <a:bodyPr>
            <a:normAutofit/>
          </a:bodyPr>
          <a:lstStyle/>
          <a:p>
            <a:r>
              <a:rPr lang="en-US" dirty="0" smtClean="0"/>
              <a:t>What is a cancer?</a:t>
            </a:r>
          </a:p>
          <a:p>
            <a:r>
              <a:rPr lang="en-US" dirty="0" smtClean="0"/>
              <a:t>What is the Cervix?</a:t>
            </a:r>
          </a:p>
          <a:p>
            <a:pPr marL="0" indent="0">
              <a:buNone/>
            </a:pPr>
            <a:endParaRPr lang="en-US" sz="400" dirty="0" smtClean="0"/>
          </a:p>
          <a:p>
            <a:r>
              <a:rPr lang="en-US" dirty="0" smtClean="0"/>
              <a:t>So, what is cancer of the cervix?</a:t>
            </a:r>
          </a:p>
          <a:p>
            <a:r>
              <a:rPr lang="en-US" dirty="0" smtClean="0"/>
              <a:t>Can cancer of the cervix be prevented?</a:t>
            </a:r>
          </a:p>
          <a:p>
            <a:pPr marL="0" indent="0">
              <a:buNone/>
            </a:pPr>
            <a:endParaRPr lang="en-US" sz="600" dirty="0" smtClean="0"/>
          </a:p>
          <a:p>
            <a:r>
              <a:rPr lang="en-US" dirty="0" smtClean="0"/>
              <a:t>Can cancer of the cervix be cured?</a:t>
            </a:r>
          </a:p>
          <a:p>
            <a:r>
              <a:rPr lang="en-US" dirty="0" smtClean="0"/>
              <a:t>Does cancer of the cervix kill?</a:t>
            </a:r>
          </a:p>
          <a:p>
            <a:pPr marL="0" indent="0">
              <a:buNone/>
            </a:pPr>
            <a:endParaRPr lang="en-US" sz="600" dirty="0" smtClean="0"/>
          </a:p>
          <a:p>
            <a:r>
              <a:rPr lang="en-US" dirty="0" smtClean="0"/>
              <a:t>WHAT IS MY RESPONSIBILITY AS A </a:t>
            </a:r>
            <a:r>
              <a:rPr lang="en-US" b="1" dirty="0" smtClean="0"/>
              <a:t>WOMAN?</a:t>
            </a:r>
          </a:p>
          <a:p>
            <a:r>
              <a:rPr lang="en-US" dirty="0" smtClean="0"/>
              <a:t>WHAT IS MY RESPONSIBILITY AS A </a:t>
            </a:r>
            <a:r>
              <a:rPr lang="en-US" b="1" dirty="0" smtClean="0"/>
              <a:t>MAN?</a:t>
            </a:r>
          </a:p>
          <a:p>
            <a:r>
              <a:rPr lang="en-US" dirty="0" smtClean="0"/>
              <a:t>WHAT IS OUR RESPONSIBILITY AS A </a:t>
            </a:r>
            <a:r>
              <a:rPr lang="en-US" b="1" dirty="0" smtClean="0"/>
              <a:t>SOCIETY?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1/17/2017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 PATHOLOGY OF CERVICAL CANCER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6BF1-F572-477C-8733-D2F8823D253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30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16809"/>
          </a:xfrm>
        </p:spPr>
        <p:txBody>
          <a:bodyPr>
            <a:norm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A few pictures . . .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1/17/2017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 PATHOLOGY OF CERVICAL CANCER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6BF1-F572-477C-8733-D2F8823D253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92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Diagram showing female reproductive tract.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2949" y="1825624"/>
            <a:ext cx="6505763" cy="496172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1/17/2017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 PATHOLOGY OF CERVICAL CANCER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6BF1-F572-477C-8733-D2F8823D253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95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Diagram highlighting the </a:t>
            </a:r>
            <a:r>
              <a:rPr lang="en-US" dirty="0" err="1" smtClean="0"/>
              <a:t>squamo-collumnar</a:t>
            </a:r>
            <a:r>
              <a:rPr lang="en-US" dirty="0" smtClean="0"/>
              <a:t> junction.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5867" y="1690688"/>
            <a:ext cx="6030175" cy="5190531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1/17/2017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 PATHOLOGY OF CERVICAL CANCER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6BF1-F572-477C-8733-D2F8823D253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6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121</TotalTime>
  <Words>603</Words>
  <Application>Microsoft Office PowerPoint</Application>
  <PresentationFormat>Widescreen</PresentationFormat>
  <Paragraphs>154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Calibri</vt:lpstr>
      <vt:lpstr>Calibri Light</vt:lpstr>
      <vt:lpstr>Retrospect</vt:lpstr>
      <vt:lpstr>Cervical Cancer: Basic Pathology</vt:lpstr>
      <vt:lpstr>Objectives.</vt:lpstr>
      <vt:lpstr>Outline:</vt:lpstr>
      <vt:lpstr>Introductions: - myself [introduce yourself when you ask your questions] - who/what I represent.</vt:lpstr>
      <vt:lpstr>I invite you to join me</vt:lpstr>
      <vt:lpstr>What do you know?</vt:lpstr>
      <vt:lpstr>A few pictures . . .</vt:lpstr>
      <vt:lpstr>Diagram showing female reproductive tract.</vt:lpstr>
      <vt:lpstr>Diagram highlighting the squamo-collumnar junction.</vt:lpstr>
      <vt:lpstr>Diagram illustrating cervical smear. https://georgenpapanicolaou.wikispaces.com/The+Pap+Test</vt:lpstr>
      <vt:lpstr>https://georgenpapanicolaou.wikispaces.com/The+Pap+Test</vt:lpstr>
      <vt:lpstr>https://jemimamaccouu1986.wordpress.com/the-cervix-2</vt:lpstr>
      <vt:lpstr>Picture of cancer limited to the cervix. http://library.med.utah.edu/WebPath/FEMHTML/FEM012.html</vt:lpstr>
      <vt:lpstr>http://library.med.utah.edu/WebPath/FEMHTML/FEM014.html</vt:lpstr>
      <vt:lpstr>http://library.med.utah.edu/WebPath/FEMHTML/FEM016.html</vt:lpstr>
      <vt:lpstr>http://library.med.utah.edu/WebPath/FEMHTML/FEM015.html</vt:lpstr>
      <vt:lpstr>Photomicrograph of cervical cancer [squamous cell carcinoma] http://missinglink.ucsf.edu/lm/IDS_107_Cervix_Ovary_Uterus/ASSETS/Slide329SCClp_small.JPG</vt:lpstr>
      <vt:lpstr>Photomicrograph of cervical cancer [adenocarcinoma] http://screening.iarc.fr/atlashisto_detail.php?flag=1&amp;lang=1&amp;Id=00002289&amp;cat=F2c1</vt:lpstr>
      <vt:lpstr>Photomicrograph of cervical cancer [carcinosarcoma] http://emedicine.medscape.com/article/1611287-overview#a7</vt:lpstr>
      <vt:lpstr>What do you know NOW?</vt:lpstr>
      <vt:lpstr>What do you CHOOSE TO DO?</vt:lpstr>
      <vt:lpstr>Thank you for listening. Join me on Doctor On Air Write and send me your questions.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Cervical Cancer: Basic Pathology</dc:title>
  <dc:creator>TOSHIBA</dc:creator>
  <cp:lastModifiedBy>TOSHIBA</cp:lastModifiedBy>
  <cp:revision>24</cp:revision>
  <dcterms:created xsi:type="dcterms:W3CDTF">2017-01-17T22:42:38Z</dcterms:created>
  <dcterms:modified xsi:type="dcterms:W3CDTF">2018-05-27T17:15:02Z</dcterms:modified>
</cp:coreProperties>
</file>